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8" r:id="rId3"/>
    <p:sldId id="257" r:id="rId4"/>
    <p:sldId id="258" r:id="rId5"/>
    <p:sldId id="259" r:id="rId6"/>
    <p:sldId id="260" r:id="rId7"/>
    <p:sldId id="262" r:id="rId8"/>
    <p:sldId id="263" r:id="rId9"/>
    <p:sldId id="261" r:id="rId10"/>
    <p:sldId id="265" r:id="rId11"/>
    <p:sldId id="264" r:id="rId12"/>
    <p:sldId id="266" r:id="rId13"/>
    <p:sldId id="267" r:id="rId14"/>
    <p:sldId id="273" r:id="rId15"/>
    <p:sldId id="268" r:id="rId16"/>
    <p:sldId id="269" r:id="rId17"/>
    <p:sldId id="270" r:id="rId18"/>
    <p:sldId id="271" r:id="rId19"/>
    <p:sldId id="272" r:id="rId20"/>
    <p:sldId id="274" r:id="rId21"/>
    <p:sldId id="276"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92" y="5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76283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26944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4617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138556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563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46763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813663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74802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86588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5046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54960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77606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55108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5224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0623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62094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3C49F613-CE46-4326-80AE-FD2F3E19973E}" type="datetimeFigureOut">
              <a:rPr lang="zh-CN" altLang="en-US" smtClean="0"/>
              <a:t>2018/9/5</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6312792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9B88-870A-4628-9A5D-B552491D1C36}"/>
              </a:ext>
            </a:extLst>
          </p:cNvPr>
          <p:cNvSpPr>
            <a:spLocks noGrp="1"/>
          </p:cNvSpPr>
          <p:nvPr>
            <p:ph type="ctrTitle"/>
          </p:nvPr>
        </p:nvSpPr>
        <p:spPr>
          <a:xfrm>
            <a:off x="1143000" y="737667"/>
            <a:ext cx="6858000" cy="958864"/>
          </a:xfrm>
        </p:spPr>
        <p:txBody>
          <a:bodyPr>
            <a:normAutofit/>
          </a:bodyPr>
          <a:lstStyle/>
          <a:p>
            <a:r>
              <a:rPr lang="zh-CN" altLang="en-US" dirty="0"/>
              <a:t>便携式环境检测系统</a:t>
            </a:r>
          </a:p>
        </p:txBody>
      </p:sp>
      <p:pic>
        <p:nvPicPr>
          <p:cNvPr id="5" name="图片 4">
            <a:extLst>
              <a:ext uri="{FF2B5EF4-FFF2-40B4-BE49-F238E27FC236}">
                <a16:creationId xmlns:a16="http://schemas.microsoft.com/office/drawing/2014/main" id="{16764E60-D656-4B5F-B3B8-E697CCA7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172" y="1982480"/>
            <a:ext cx="3419655" cy="4376057"/>
          </a:xfrm>
          <a:prstGeom prst="rect">
            <a:avLst/>
          </a:prstGeom>
        </p:spPr>
      </p:pic>
      <p:sp>
        <p:nvSpPr>
          <p:cNvPr id="6" name="副标题 2">
            <a:extLst>
              <a:ext uri="{FF2B5EF4-FFF2-40B4-BE49-F238E27FC236}">
                <a16:creationId xmlns:a16="http://schemas.microsoft.com/office/drawing/2014/main" id="{C81C1897-3AB1-45D4-BE47-944AE1BE75B8}"/>
              </a:ext>
            </a:extLst>
          </p:cNvPr>
          <p:cNvSpPr>
            <a:spLocks noGrp="1"/>
          </p:cNvSpPr>
          <p:nvPr>
            <p:ph type="subTitle" idx="1"/>
          </p:nvPr>
        </p:nvSpPr>
        <p:spPr>
          <a:xfrm>
            <a:off x="1569494" y="5645739"/>
            <a:ext cx="6858000" cy="650732"/>
          </a:xfrm>
        </p:spPr>
        <p:txBody>
          <a:bodyPr>
            <a:normAutofit fontScale="92500" lnSpcReduction="20000"/>
          </a:bodyPr>
          <a:lstStyle/>
          <a:p>
            <a:pPr algn="r"/>
            <a:r>
              <a:rPr lang="zh-CN" altLang="en-US" dirty="0"/>
              <a:t>姓名</a:t>
            </a:r>
            <a:endParaRPr lang="en-US" altLang="zh-CN" dirty="0"/>
          </a:p>
          <a:p>
            <a:pPr algn="r"/>
            <a:r>
              <a:rPr lang="en-US" altLang="zh-CN" dirty="0"/>
              <a:t>2018.7.21</a:t>
            </a:r>
            <a:endParaRPr lang="zh-CN" altLang="en-US" dirty="0"/>
          </a:p>
        </p:txBody>
      </p:sp>
    </p:spTree>
    <p:extLst>
      <p:ext uri="{BB962C8B-B14F-4D97-AF65-F5344CB8AC3E}">
        <p14:creationId xmlns:p14="http://schemas.microsoft.com/office/powerpoint/2010/main" val="969148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6123542"/>
            <a:ext cx="1099166" cy="369332"/>
          </a:xfrm>
          <a:prstGeom prst="rect">
            <a:avLst/>
          </a:prstGeom>
          <a:noFill/>
        </p:spPr>
        <p:txBody>
          <a:bodyPr wrap="square" rtlCol="0">
            <a:spAutoFit/>
          </a:bodyPr>
          <a:lstStyle/>
          <a:p>
            <a:r>
              <a:rPr lang="zh-CN" altLang="en-US" dirty="0"/>
              <a:t>硬件设计</a:t>
            </a:r>
          </a:p>
        </p:txBody>
      </p:sp>
      <p:pic>
        <p:nvPicPr>
          <p:cNvPr id="10" name="图片 9" descr="http://127.0.0.1:51004/local/RzpcR2l0UmVwb3NpdG9yeVxSRF9aSlVfMTgwMjI0X0ludkNvbnRlc3RccGljXOWOn-eQhuWbvjEucG5n">
            <a:extLst>
              <a:ext uri="{FF2B5EF4-FFF2-40B4-BE49-F238E27FC236}">
                <a16:creationId xmlns:a16="http://schemas.microsoft.com/office/drawing/2014/main" id="{A038B44F-5512-4556-BDBF-CDDA40158DC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98" y="1569568"/>
            <a:ext cx="6980205" cy="4606935"/>
          </a:xfrm>
          <a:prstGeom prst="rect">
            <a:avLst/>
          </a:prstGeom>
          <a:noFill/>
          <a:ln>
            <a:noFill/>
          </a:ln>
        </p:spPr>
      </p:pic>
      <p:pic>
        <p:nvPicPr>
          <p:cNvPr id="11" name="图片 10" descr="http://127.0.0.1:51004/local/RzpcR2l0UmVwb3NpdG9yeVxSRF9aSlVfMTgwMjI0X0ludkNvbnRlc3RccGljXOWOn-eQhuWbvjIucG5n">
            <a:extLst>
              <a:ext uri="{FF2B5EF4-FFF2-40B4-BE49-F238E27FC236}">
                <a16:creationId xmlns:a16="http://schemas.microsoft.com/office/drawing/2014/main" id="{1D3A5A90-345A-441B-B1ED-93559E5A5F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98" y="1569568"/>
            <a:ext cx="6980204" cy="4607395"/>
          </a:xfrm>
          <a:prstGeom prst="rect">
            <a:avLst/>
          </a:prstGeom>
          <a:noFill/>
          <a:ln>
            <a:noFill/>
          </a:ln>
        </p:spPr>
      </p:pic>
      <p:pic>
        <p:nvPicPr>
          <p:cNvPr id="12" name="图片 11" descr="http://127.0.0.1:51004/local/RzpcR2l0UmVwb3NpdG9yeVxSRF9aSlVfMTgwMjI0X0ludkNvbnRlc3RccGljXFBDQuiuvuiuoeWbvi5qcGc=">
            <a:extLst>
              <a:ext uri="{FF2B5EF4-FFF2-40B4-BE49-F238E27FC236}">
                <a16:creationId xmlns:a16="http://schemas.microsoft.com/office/drawing/2014/main" id="{7ABDC06B-770E-4942-86CD-5D6DAE4A9C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26039" y="1569569"/>
            <a:ext cx="5291922" cy="4606934"/>
          </a:xfrm>
          <a:prstGeom prst="rect">
            <a:avLst/>
          </a:prstGeom>
          <a:noFill/>
          <a:ln>
            <a:noFill/>
          </a:ln>
        </p:spPr>
      </p:pic>
    </p:spTree>
    <p:extLst>
      <p:ext uri="{BB962C8B-B14F-4D97-AF65-F5344CB8AC3E}">
        <p14:creationId xmlns:p14="http://schemas.microsoft.com/office/powerpoint/2010/main" val="38056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8" name="图片 7" descr="http://127.0.0.1:51004/local/RzpcR2l0UmVwb3NpdG9yeVxSRF9aSlVfMTgwMjI0X0ludkNvbnRlc3RccGljXOezu-e7n-a1geeoi-Wbvi5qcGc=">
            <a:extLst>
              <a:ext uri="{FF2B5EF4-FFF2-40B4-BE49-F238E27FC236}">
                <a16:creationId xmlns:a16="http://schemas.microsoft.com/office/drawing/2014/main" id="{F5331464-413D-41F7-821D-C6AD4DAA15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5574" y="2007235"/>
            <a:ext cx="1663700" cy="2843530"/>
          </a:xfrm>
          <a:prstGeom prst="rect">
            <a:avLst/>
          </a:prstGeom>
          <a:noFill/>
          <a:ln>
            <a:noFill/>
          </a:ln>
        </p:spPr>
      </p:pic>
      <p:sp>
        <p:nvSpPr>
          <p:cNvPr id="11" name="文本框 10">
            <a:extLst>
              <a:ext uri="{FF2B5EF4-FFF2-40B4-BE49-F238E27FC236}">
                <a16:creationId xmlns:a16="http://schemas.microsoft.com/office/drawing/2014/main" id="{BEB8351D-80B4-4909-92DD-B3B3DF87A914}"/>
              </a:ext>
            </a:extLst>
          </p:cNvPr>
          <p:cNvSpPr txBox="1"/>
          <p:nvPr/>
        </p:nvSpPr>
        <p:spPr>
          <a:xfrm>
            <a:off x="1886444" y="5809314"/>
            <a:ext cx="2048673" cy="369332"/>
          </a:xfrm>
          <a:prstGeom prst="rect">
            <a:avLst/>
          </a:prstGeom>
          <a:noFill/>
        </p:spPr>
        <p:txBody>
          <a:bodyPr wrap="square" rtlCol="0">
            <a:spAutoFit/>
          </a:bodyPr>
          <a:lstStyle/>
          <a:p>
            <a:r>
              <a:rPr lang="zh-CN" altLang="en-US" dirty="0"/>
              <a:t>传感器模块流程图</a:t>
            </a:r>
          </a:p>
        </p:txBody>
      </p:sp>
      <p:pic>
        <p:nvPicPr>
          <p:cNvPr id="12" name="图片 11" descr="http://127.0.0.1:51004/local/RzpcR2l0UmVwb3NpdG9yeVxSRF9aSlVfMTgwMjI0X0ludkNvbnRlc3RccGljXOS7o-eggeWxleekui5wbmc=">
            <a:extLst>
              <a:ext uri="{FF2B5EF4-FFF2-40B4-BE49-F238E27FC236}">
                <a16:creationId xmlns:a16="http://schemas.microsoft.com/office/drawing/2014/main" id="{7219AC07-562F-499B-B96C-4B2311CBFBD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732" y="1717281"/>
            <a:ext cx="2857500" cy="3714750"/>
          </a:xfrm>
          <a:prstGeom prst="rect">
            <a:avLst/>
          </a:prstGeom>
          <a:noFill/>
          <a:ln>
            <a:noFill/>
          </a:ln>
        </p:spPr>
      </p:pic>
      <p:sp>
        <p:nvSpPr>
          <p:cNvPr id="13" name="文本框 12">
            <a:extLst>
              <a:ext uri="{FF2B5EF4-FFF2-40B4-BE49-F238E27FC236}">
                <a16:creationId xmlns:a16="http://schemas.microsoft.com/office/drawing/2014/main" id="{DEA5D5B9-9268-483B-8BC3-46753D7E1EFE}"/>
              </a:ext>
            </a:extLst>
          </p:cNvPr>
          <p:cNvSpPr txBox="1"/>
          <p:nvPr/>
        </p:nvSpPr>
        <p:spPr>
          <a:xfrm>
            <a:off x="5344202" y="5819813"/>
            <a:ext cx="1562560" cy="369332"/>
          </a:xfrm>
          <a:prstGeom prst="rect">
            <a:avLst/>
          </a:prstGeom>
          <a:noFill/>
        </p:spPr>
        <p:txBody>
          <a:bodyPr wrap="square" rtlCol="0">
            <a:spAutoFit/>
          </a:bodyPr>
          <a:lstStyle/>
          <a:p>
            <a:r>
              <a:rPr lang="zh-CN" altLang="en-US" dirty="0"/>
              <a:t>主要代码展示</a:t>
            </a:r>
          </a:p>
        </p:txBody>
      </p:sp>
    </p:spTree>
    <p:extLst>
      <p:ext uri="{BB962C8B-B14F-4D97-AF65-F5344CB8AC3E}">
        <p14:creationId xmlns:p14="http://schemas.microsoft.com/office/powerpoint/2010/main" val="329429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7" name="内容占位符 6" descr="http://127.0.0.1:51004/local/RzpcR2l0UmVwb3NpdG9yeVxSRF9aSlVfMTgwMjI0X0ludkNvbnRlc3RccGljXOaAu-S9k-ezu-e7n-a1geeoi-Wbvi5qcGc=">
            <a:extLst>
              <a:ext uri="{FF2B5EF4-FFF2-40B4-BE49-F238E27FC236}">
                <a16:creationId xmlns:a16="http://schemas.microsoft.com/office/drawing/2014/main" id="{A9F89E20-606B-4C8C-B3D4-84B441FF073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3870" y="1391574"/>
            <a:ext cx="1484065" cy="4594420"/>
          </a:xfrm>
          <a:prstGeom prst="rect">
            <a:avLst/>
          </a:prstGeom>
          <a:noFill/>
          <a:ln>
            <a:noFill/>
          </a:ln>
        </p:spPr>
      </p:pic>
      <p:sp>
        <p:nvSpPr>
          <p:cNvPr id="9" name="文本框 8">
            <a:extLst>
              <a:ext uri="{FF2B5EF4-FFF2-40B4-BE49-F238E27FC236}">
                <a16:creationId xmlns:a16="http://schemas.microsoft.com/office/drawing/2014/main" id="{7138BDE8-B14C-4B95-AE29-67D0066DC742}"/>
              </a:ext>
            </a:extLst>
          </p:cNvPr>
          <p:cNvSpPr txBox="1"/>
          <p:nvPr/>
        </p:nvSpPr>
        <p:spPr>
          <a:xfrm>
            <a:off x="2244999" y="6129864"/>
            <a:ext cx="1341805" cy="369332"/>
          </a:xfrm>
          <a:prstGeom prst="rect">
            <a:avLst/>
          </a:prstGeom>
          <a:noFill/>
        </p:spPr>
        <p:txBody>
          <a:bodyPr wrap="square" rtlCol="0">
            <a:spAutoFit/>
          </a:bodyPr>
          <a:lstStyle/>
          <a:p>
            <a:r>
              <a:rPr lang="en-US" altLang="zh-CN" dirty="0"/>
              <a:t>APP</a:t>
            </a:r>
            <a:r>
              <a:rPr lang="zh-CN" altLang="en-US" dirty="0"/>
              <a:t>流程图</a:t>
            </a:r>
          </a:p>
        </p:txBody>
      </p:sp>
      <p:sp>
        <p:nvSpPr>
          <p:cNvPr id="11" name="文本框 10">
            <a:extLst>
              <a:ext uri="{FF2B5EF4-FFF2-40B4-BE49-F238E27FC236}">
                <a16:creationId xmlns:a16="http://schemas.microsoft.com/office/drawing/2014/main" id="{BEB8351D-80B4-4909-92DD-B3B3DF87A914}"/>
              </a:ext>
            </a:extLst>
          </p:cNvPr>
          <p:cNvSpPr txBox="1"/>
          <p:nvPr/>
        </p:nvSpPr>
        <p:spPr>
          <a:xfrm>
            <a:off x="5582773" y="6129864"/>
            <a:ext cx="1080929" cy="369332"/>
          </a:xfrm>
          <a:prstGeom prst="rect">
            <a:avLst/>
          </a:prstGeom>
          <a:noFill/>
        </p:spPr>
        <p:txBody>
          <a:bodyPr wrap="square" rtlCol="0">
            <a:spAutoFit/>
          </a:bodyPr>
          <a:lstStyle/>
          <a:p>
            <a:r>
              <a:rPr lang="en-US" altLang="zh-CN" dirty="0"/>
              <a:t>APP</a:t>
            </a:r>
            <a:r>
              <a:rPr lang="zh-CN" altLang="en-US" dirty="0"/>
              <a:t>后台</a:t>
            </a:r>
          </a:p>
        </p:txBody>
      </p:sp>
      <p:pic>
        <p:nvPicPr>
          <p:cNvPr id="16" name="图片 15" descr="http://127.0.0.1:51004/local/RzpcR2l0UmVwb3NpdG9yeVxSRF9aSlVfMTgwMjI0X0ludkNvbnRlc3RccGljXOaJi-acukFQUOWQjuWPsC5wbmc=">
            <a:extLst>
              <a:ext uri="{FF2B5EF4-FFF2-40B4-BE49-F238E27FC236}">
                <a16:creationId xmlns:a16="http://schemas.microsoft.com/office/drawing/2014/main" id="{552CA8FE-DA7D-4699-BFF1-6E25F51A2D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67877" y="1391574"/>
            <a:ext cx="2510723" cy="4452348"/>
          </a:xfrm>
          <a:prstGeom prst="rect">
            <a:avLst/>
          </a:prstGeom>
          <a:noFill/>
          <a:ln>
            <a:noFill/>
          </a:ln>
        </p:spPr>
      </p:pic>
    </p:spTree>
    <p:extLst>
      <p:ext uri="{BB962C8B-B14F-4D97-AF65-F5344CB8AC3E}">
        <p14:creationId xmlns:p14="http://schemas.microsoft.com/office/powerpoint/2010/main" val="203918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5655302"/>
            <a:ext cx="1099166" cy="369332"/>
          </a:xfrm>
          <a:prstGeom prst="rect">
            <a:avLst/>
          </a:prstGeom>
          <a:noFill/>
        </p:spPr>
        <p:txBody>
          <a:bodyPr wrap="square" rtlCol="0">
            <a:spAutoFit/>
          </a:bodyPr>
          <a:lstStyle/>
          <a:p>
            <a:r>
              <a:rPr lang="zh-CN" altLang="en-US" dirty="0"/>
              <a:t>安装调试</a:t>
            </a:r>
          </a:p>
        </p:txBody>
      </p:sp>
      <p:pic>
        <p:nvPicPr>
          <p:cNvPr id="10" name="图片 9" descr="http://127.0.0.1:51004/local/RzpcR2l0UmVwb3NpdG9yeVxSRF9aSlVfMTgwMjI0X0ludkNvbnRlc3RccGljXOWuieijheiwg-ivlTEuanBn">
            <a:extLst>
              <a:ext uri="{FF2B5EF4-FFF2-40B4-BE49-F238E27FC236}">
                <a16:creationId xmlns:a16="http://schemas.microsoft.com/office/drawing/2014/main" id="{E7D53C38-5D23-4560-8986-17207E59FD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8350" y="1690689"/>
            <a:ext cx="5067300" cy="3802380"/>
          </a:xfrm>
          <a:prstGeom prst="rect">
            <a:avLst/>
          </a:prstGeom>
          <a:noFill/>
          <a:ln>
            <a:noFill/>
          </a:ln>
        </p:spPr>
      </p:pic>
    </p:spTree>
    <p:extLst>
      <p:ext uri="{BB962C8B-B14F-4D97-AF65-F5344CB8AC3E}">
        <p14:creationId xmlns:p14="http://schemas.microsoft.com/office/powerpoint/2010/main" val="334049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3924032" y="6123542"/>
            <a:ext cx="873674" cy="369332"/>
          </a:xfrm>
          <a:prstGeom prst="rect">
            <a:avLst/>
          </a:prstGeom>
          <a:noFill/>
        </p:spPr>
        <p:txBody>
          <a:bodyPr wrap="square" rtlCol="0">
            <a:spAutoFit/>
          </a:bodyPr>
          <a:lstStyle/>
          <a:p>
            <a:r>
              <a:rPr lang="zh-CN" altLang="en-US" dirty="0"/>
              <a:t>实物图</a:t>
            </a:r>
          </a:p>
        </p:txBody>
      </p:sp>
      <p:pic>
        <p:nvPicPr>
          <p:cNvPr id="5" name="图片 4" descr="http://127.0.0.1:51004/local/RzpcR2l0UmVwb3NpdG9yeVxSRF9aSlVfMTgwMjI0X0ludkNvbnRlc3RccGljXOWunueJqeWbvueJhzEucG5n">
            <a:extLst>
              <a:ext uri="{FF2B5EF4-FFF2-40B4-BE49-F238E27FC236}">
                <a16:creationId xmlns:a16="http://schemas.microsoft.com/office/drawing/2014/main" id="{5345F64C-5EFF-4A22-BF4A-EB56C9581B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27640" y="1522484"/>
            <a:ext cx="2857500" cy="4502150"/>
          </a:xfrm>
          <a:prstGeom prst="rect">
            <a:avLst/>
          </a:prstGeom>
          <a:noFill/>
          <a:ln>
            <a:noFill/>
          </a:ln>
        </p:spPr>
      </p:pic>
      <p:pic>
        <p:nvPicPr>
          <p:cNvPr id="6" name="图片 5" descr="http://127.0.0.1:51004/local/RzpcR2l0UmVwb3NpdG9yeVxSRF9aSlVfMTgwMjI0X0ludkNvbnRlc3RccGljXOWunueJqeWbvueJhzIuanBn">
            <a:extLst>
              <a:ext uri="{FF2B5EF4-FFF2-40B4-BE49-F238E27FC236}">
                <a16:creationId xmlns:a16="http://schemas.microsoft.com/office/drawing/2014/main" id="{AC0B8EAA-3971-4486-81A6-4747FDA6EB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522484"/>
            <a:ext cx="3523422" cy="4502150"/>
          </a:xfrm>
          <a:prstGeom prst="rect">
            <a:avLst/>
          </a:prstGeom>
          <a:noFill/>
          <a:ln>
            <a:noFill/>
          </a:ln>
        </p:spPr>
      </p:pic>
    </p:spTree>
    <p:extLst>
      <p:ext uri="{BB962C8B-B14F-4D97-AF65-F5344CB8AC3E}">
        <p14:creationId xmlns:p14="http://schemas.microsoft.com/office/powerpoint/2010/main" val="350387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5655302"/>
            <a:ext cx="1099166" cy="369332"/>
          </a:xfrm>
          <a:prstGeom prst="rect">
            <a:avLst/>
          </a:prstGeom>
          <a:noFill/>
        </p:spPr>
        <p:txBody>
          <a:bodyPr wrap="square" rtlCol="0">
            <a:spAutoFit/>
          </a:bodyPr>
          <a:lstStyle/>
          <a:p>
            <a:r>
              <a:rPr lang="zh-CN" altLang="en-US" dirty="0"/>
              <a:t>佩戴使用</a:t>
            </a:r>
          </a:p>
        </p:txBody>
      </p:sp>
      <p:pic>
        <p:nvPicPr>
          <p:cNvPr id="5" name="图片 4" descr="http://127.0.0.1:51004/local/RzpcR2l0UmVwb3NpdG9yeVxSRF9aSlVfMTgwMjI0X0ludkNvbnRlc3RccGljXOS9qeaItOS9v-eUqC5qcGc=">
            <a:extLst>
              <a:ext uri="{FF2B5EF4-FFF2-40B4-BE49-F238E27FC236}">
                <a16:creationId xmlns:a16="http://schemas.microsoft.com/office/drawing/2014/main" id="{8CF0D1C0-7397-472A-B5D2-6DCA12AB93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ln>
            <a:noFill/>
          </a:ln>
        </p:spPr>
      </p:pic>
    </p:spTree>
    <p:extLst>
      <p:ext uri="{BB962C8B-B14F-4D97-AF65-F5344CB8AC3E}">
        <p14:creationId xmlns:p14="http://schemas.microsoft.com/office/powerpoint/2010/main" val="84579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29375" y="6008331"/>
            <a:ext cx="885249" cy="369332"/>
          </a:xfrm>
          <a:prstGeom prst="rect">
            <a:avLst/>
          </a:prstGeom>
          <a:noFill/>
        </p:spPr>
        <p:txBody>
          <a:bodyPr wrap="square" rtlCol="0">
            <a:spAutoFit/>
          </a:bodyPr>
          <a:lstStyle/>
          <a:p>
            <a:r>
              <a:rPr lang="zh-CN" altLang="en-US" dirty="0"/>
              <a:t>温湿度</a:t>
            </a:r>
          </a:p>
        </p:txBody>
      </p:sp>
      <p:pic>
        <p:nvPicPr>
          <p:cNvPr id="6" name="图片 5" descr="http://127.0.0.1:51004/local/RzpcR2l0UmVwb3NpdG9yeVxSRF9aSlVfMTgwMjI0X0ludkNvbnRlc3RccGljXOa4qea5v-W6puS8oOaEn-WZqOaVsOaNri5qcGc=">
            <a:extLst>
              <a:ext uri="{FF2B5EF4-FFF2-40B4-BE49-F238E27FC236}">
                <a16:creationId xmlns:a16="http://schemas.microsoft.com/office/drawing/2014/main" id="{4A216FB2-7F2A-4055-A39D-FBB3F02381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3435" y="1690689"/>
            <a:ext cx="6297130" cy="4204724"/>
          </a:xfrm>
          <a:prstGeom prst="rect">
            <a:avLst/>
          </a:prstGeom>
          <a:noFill/>
          <a:ln>
            <a:noFill/>
          </a:ln>
        </p:spPr>
      </p:pic>
    </p:spTree>
    <p:extLst>
      <p:ext uri="{BB962C8B-B14F-4D97-AF65-F5344CB8AC3E}">
        <p14:creationId xmlns:p14="http://schemas.microsoft.com/office/powerpoint/2010/main" val="72495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29375" y="6008331"/>
            <a:ext cx="885249" cy="369332"/>
          </a:xfrm>
          <a:prstGeom prst="rect">
            <a:avLst/>
          </a:prstGeom>
          <a:noFill/>
        </p:spPr>
        <p:txBody>
          <a:bodyPr wrap="square" rtlCol="0">
            <a:spAutoFit/>
          </a:bodyPr>
          <a:lstStyle/>
          <a:p>
            <a:r>
              <a:rPr lang="zh-CN" altLang="en-US" dirty="0"/>
              <a:t>紫外线</a:t>
            </a:r>
          </a:p>
        </p:txBody>
      </p:sp>
      <p:pic>
        <p:nvPicPr>
          <p:cNvPr id="7" name="图片 6" descr="http://127.0.0.1:51004/local/RzpcR2l0UmVwb3NpdG9yeVxSRF9aSlVfMTgwMjI0X0ludkNvbnRlc3RccGljXOe0q-WkluS8oOaEn-WZqOaVsOaNri5qcGc=">
            <a:extLst>
              <a:ext uri="{FF2B5EF4-FFF2-40B4-BE49-F238E27FC236}">
                <a16:creationId xmlns:a16="http://schemas.microsoft.com/office/drawing/2014/main" id="{F7C026DF-2EC6-4925-AB96-88BFC0B408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414" y="1690689"/>
            <a:ext cx="6295246" cy="4154526"/>
          </a:xfrm>
          <a:prstGeom prst="rect">
            <a:avLst/>
          </a:prstGeom>
          <a:noFill/>
          <a:ln>
            <a:noFill/>
          </a:ln>
        </p:spPr>
      </p:pic>
    </p:spTree>
    <p:extLst>
      <p:ext uri="{BB962C8B-B14F-4D97-AF65-F5344CB8AC3E}">
        <p14:creationId xmlns:p14="http://schemas.microsoft.com/office/powerpoint/2010/main" val="188488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92205" y="6049224"/>
            <a:ext cx="759588" cy="369332"/>
          </a:xfrm>
          <a:prstGeom prst="rect">
            <a:avLst/>
          </a:prstGeom>
          <a:noFill/>
        </p:spPr>
        <p:txBody>
          <a:bodyPr wrap="square" rtlCol="0">
            <a:spAutoFit/>
          </a:bodyPr>
          <a:lstStyle/>
          <a:p>
            <a:r>
              <a:rPr lang="en-US" altLang="zh-CN" dirty="0"/>
              <a:t>VOC</a:t>
            </a:r>
            <a:endParaRPr lang="zh-CN" altLang="en-US" dirty="0"/>
          </a:p>
        </p:txBody>
      </p:sp>
      <p:pic>
        <p:nvPicPr>
          <p:cNvPr id="5" name="图片 4" descr="http://127.0.0.1:51004/local/RzpcR2l0UmVwb3NpdG9yeVxSRF9aSlVfMTgwMjI0X0ludkNvbnRlc3RccGljXFZPQ-S8oOaEn-WZqOaVsOaNri5wbmc=">
            <a:extLst>
              <a:ext uri="{FF2B5EF4-FFF2-40B4-BE49-F238E27FC236}">
                <a16:creationId xmlns:a16="http://schemas.microsoft.com/office/drawing/2014/main" id="{8BB3DD3A-3FF9-49EC-AB2D-1ED18EE27B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6500" y="1690689"/>
            <a:ext cx="5870999" cy="4266259"/>
          </a:xfrm>
          <a:prstGeom prst="rect">
            <a:avLst/>
          </a:prstGeom>
          <a:noFill/>
          <a:ln>
            <a:noFill/>
          </a:ln>
        </p:spPr>
      </p:pic>
    </p:spTree>
    <p:extLst>
      <p:ext uri="{BB962C8B-B14F-4D97-AF65-F5344CB8AC3E}">
        <p14:creationId xmlns:p14="http://schemas.microsoft.com/office/powerpoint/2010/main" val="58604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13323" y="6049224"/>
            <a:ext cx="917352" cy="369332"/>
          </a:xfrm>
          <a:prstGeom prst="rect">
            <a:avLst/>
          </a:prstGeom>
          <a:noFill/>
        </p:spPr>
        <p:txBody>
          <a:bodyPr wrap="square" rtlCol="0">
            <a:spAutoFit/>
          </a:bodyPr>
          <a:lstStyle/>
          <a:p>
            <a:r>
              <a:rPr lang="en-US" altLang="zh-CN" dirty="0"/>
              <a:t>PM2.5</a:t>
            </a:r>
            <a:endParaRPr lang="zh-CN" altLang="en-US" dirty="0"/>
          </a:p>
        </p:txBody>
      </p:sp>
      <p:pic>
        <p:nvPicPr>
          <p:cNvPr id="6" name="图片 5" descr="http://127.0.0.1:51004/local/RzpcR2l0UmVwb3NpdG9yeVxSRF9aSlVfMTgwMjI0X0ludkNvbnRlc3RccGljXFBNMi415Lyg5oSf5Zmo5pWw5o2uLnBuZw==">
            <a:extLst>
              <a:ext uri="{FF2B5EF4-FFF2-40B4-BE49-F238E27FC236}">
                <a16:creationId xmlns:a16="http://schemas.microsoft.com/office/drawing/2014/main" id="{1B41BF96-E150-43B9-A95F-4393BBA70D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6475" y="1751012"/>
            <a:ext cx="6251049" cy="4257319"/>
          </a:xfrm>
          <a:prstGeom prst="rect">
            <a:avLst/>
          </a:prstGeom>
          <a:noFill/>
          <a:ln>
            <a:noFill/>
          </a:ln>
        </p:spPr>
      </p:pic>
    </p:spTree>
    <p:extLst>
      <p:ext uri="{BB962C8B-B14F-4D97-AF65-F5344CB8AC3E}">
        <p14:creationId xmlns:p14="http://schemas.microsoft.com/office/powerpoint/2010/main" val="347678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BAD60-4B17-4CEB-9EE1-1D74643773CB}"/>
              </a:ext>
            </a:extLst>
          </p:cNvPr>
          <p:cNvSpPr>
            <a:spLocks noGrp="1"/>
          </p:cNvSpPr>
          <p:nvPr>
            <p:ph type="title"/>
          </p:nvPr>
        </p:nvSpPr>
        <p:spPr/>
        <p:txBody>
          <a:bodyPr/>
          <a:lstStyle/>
          <a:p>
            <a:r>
              <a:rPr lang="zh-CN" altLang="en-US" dirty="0"/>
              <a:t>目录</a:t>
            </a:r>
          </a:p>
        </p:txBody>
      </p:sp>
      <p:sp>
        <p:nvSpPr>
          <p:cNvPr id="4" name="椭圆 3">
            <a:extLst>
              <a:ext uri="{FF2B5EF4-FFF2-40B4-BE49-F238E27FC236}">
                <a16:creationId xmlns:a16="http://schemas.microsoft.com/office/drawing/2014/main" id="{5E5B8BF2-27AB-467C-82F3-D254AFA800B1}"/>
              </a:ext>
            </a:extLst>
          </p:cNvPr>
          <p:cNvSpPr/>
          <p:nvPr/>
        </p:nvSpPr>
        <p:spPr>
          <a:xfrm>
            <a:off x="2150689" y="1548646"/>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5" name="圆角矩形 19">
            <a:extLst>
              <a:ext uri="{FF2B5EF4-FFF2-40B4-BE49-F238E27FC236}">
                <a16:creationId xmlns:a16="http://schemas.microsoft.com/office/drawing/2014/main" id="{92853C38-8694-4970-AF66-7D55D671FCC1}"/>
              </a:ext>
            </a:extLst>
          </p:cNvPr>
          <p:cNvSpPr/>
          <p:nvPr/>
        </p:nvSpPr>
        <p:spPr>
          <a:xfrm>
            <a:off x="2980341" y="1554099"/>
            <a:ext cx="3260310"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项目背景</a:t>
            </a:r>
          </a:p>
        </p:txBody>
      </p:sp>
      <p:sp>
        <p:nvSpPr>
          <p:cNvPr id="6" name="圆角矩形 21">
            <a:extLst>
              <a:ext uri="{FF2B5EF4-FFF2-40B4-BE49-F238E27FC236}">
                <a16:creationId xmlns:a16="http://schemas.microsoft.com/office/drawing/2014/main" id="{7593BB77-FE76-4DDB-A434-CAEC9C3C84F6}"/>
              </a:ext>
            </a:extLst>
          </p:cNvPr>
          <p:cNvSpPr/>
          <p:nvPr/>
        </p:nvSpPr>
        <p:spPr>
          <a:xfrm>
            <a:off x="2983893" y="2486725"/>
            <a:ext cx="3251592"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研究路线</a:t>
            </a:r>
          </a:p>
        </p:txBody>
      </p:sp>
      <p:sp>
        <p:nvSpPr>
          <p:cNvPr id="7" name="圆角矩形 23">
            <a:extLst>
              <a:ext uri="{FF2B5EF4-FFF2-40B4-BE49-F238E27FC236}">
                <a16:creationId xmlns:a16="http://schemas.microsoft.com/office/drawing/2014/main" id="{34BFE486-F5E8-4B55-9974-46741204EB80}"/>
              </a:ext>
            </a:extLst>
          </p:cNvPr>
          <p:cNvSpPr/>
          <p:nvPr/>
        </p:nvSpPr>
        <p:spPr>
          <a:xfrm>
            <a:off x="2973559" y="3379344"/>
            <a:ext cx="3246427"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需求分析</a:t>
            </a:r>
          </a:p>
        </p:txBody>
      </p:sp>
      <p:sp>
        <p:nvSpPr>
          <p:cNvPr id="8" name="圆角矩形 25">
            <a:extLst>
              <a:ext uri="{FF2B5EF4-FFF2-40B4-BE49-F238E27FC236}">
                <a16:creationId xmlns:a16="http://schemas.microsoft.com/office/drawing/2014/main" id="{50465D54-C6D3-4DD5-9EE1-8C66F71F6001}"/>
              </a:ext>
            </a:extLst>
          </p:cNvPr>
          <p:cNvSpPr/>
          <p:nvPr/>
        </p:nvSpPr>
        <p:spPr>
          <a:xfrm>
            <a:off x="2975176" y="4255756"/>
            <a:ext cx="3265476"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系统设计与实现</a:t>
            </a:r>
          </a:p>
        </p:txBody>
      </p:sp>
      <p:sp>
        <p:nvSpPr>
          <p:cNvPr id="9" name="圆角矩形 35">
            <a:extLst>
              <a:ext uri="{FF2B5EF4-FFF2-40B4-BE49-F238E27FC236}">
                <a16:creationId xmlns:a16="http://schemas.microsoft.com/office/drawing/2014/main" id="{3E96258E-BC7F-480D-8A64-7A0188DBFFC7}"/>
              </a:ext>
            </a:extLst>
          </p:cNvPr>
          <p:cNvSpPr/>
          <p:nvPr/>
        </p:nvSpPr>
        <p:spPr>
          <a:xfrm>
            <a:off x="2958063" y="5235624"/>
            <a:ext cx="3308419"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成果展示</a:t>
            </a:r>
          </a:p>
        </p:txBody>
      </p:sp>
      <p:sp>
        <p:nvSpPr>
          <p:cNvPr id="10" name="椭圆 9">
            <a:extLst>
              <a:ext uri="{FF2B5EF4-FFF2-40B4-BE49-F238E27FC236}">
                <a16:creationId xmlns:a16="http://schemas.microsoft.com/office/drawing/2014/main" id="{F3736536-E25B-45A6-8BB4-230AEDFCCF37}"/>
              </a:ext>
            </a:extLst>
          </p:cNvPr>
          <p:cNvSpPr/>
          <p:nvPr/>
        </p:nvSpPr>
        <p:spPr>
          <a:xfrm>
            <a:off x="2157148" y="2460961"/>
            <a:ext cx="651589"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B9C2E045-FA28-4E74-ABC9-10A98C725409}"/>
              </a:ext>
            </a:extLst>
          </p:cNvPr>
          <p:cNvSpPr/>
          <p:nvPr/>
        </p:nvSpPr>
        <p:spPr>
          <a:xfrm>
            <a:off x="2131318" y="3378443"/>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E5E696A2-E65D-49D7-9BEF-2BEAC216CDC7}"/>
              </a:ext>
            </a:extLst>
          </p:cNvPr>
          <p:cNvSpPr/>
          <p:nvPr/>
        </p:nvSpPr>
        <p:spPr>
          <a:xfrm>
            <a:off x="2119372" y="4275260"/>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0CB49AD3-F5B7-4211-A74A-3FB2B60C1A55}"/>
              </a:ext>
            </a:extLst>
          </p:cNvPr>
          <p:cNvSpPr/>
          <p:nvPr/>
        </p:nvSpPr>
        <p:spPr>
          <a:xfrm>
            <a:off x="2120987" y="5245822"/>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788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pic>
        <p:nvPicPr>
          <p:cNvPr id="5" name="图片 4" descr="http://127.0.0.1:51004/local/RzpcR2l0UmVwb3NpdG9yeVxSRF9aSlVfMTgwMjI0X0ludkNvbnRlc3RccGljXOaIkOacrOe7n-iuoS5wbmc=">
            <a:extLst>
              <a:ext uri="{FF2B5EF4-FFF2-40B4-BE49-F238E27FC236}">
                <a16:creationId xmlns:a16="http://schemas.microsoft.com/office/drawing/2014/main" id="{E6ECDD7A-3E39-429C-8D9B-D614A085FD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3729" y="1516284"/>
            <a:ext cx="6856541" cy="4609855"/>
          </a:xfrm>
          <a:prstGeom prst="rect">
            <a:avLst/>
          </a:prstGeom>
          <a:noFill/>
          <a:ln>
            <a:noFill/>
          </a:ln>
        </p:spPr>
      </p:pic>
      <p:sp>
        <p:nvSpPr>
          <p:cNvPr id="11" name="文本框 10">
            <a:extLst>
              <a:ext uri="{FF2B5EF4-FFF2-40B4-BE49-F238E27FC236}">
                <a16:creationId xmlns:a16="http://schemas.microsoft.com/office/drawing/2014/main" id="{A088B303-3B34-4FC9-B61B-92748B227216}"/>
              </a:ext>
            </a:extLst>
          </p:cNvPr>
          <p:cNvSpPr txBox="1"/>
          <p:nvPr/>
        </p:nvSpPr>
        <p:spPr>
          <a:xfrm>
            <a:off x="4012910" y="6182743"/>
            <a:ext cx="1118178" cy="369332"/>
          </a:xfrm>
          <a:prstGeom prst="rect">
            <a:avLst/>
          </a:prstGeom>
          <a:noFill/>
        </p:spPr>
        <p:txBody>
          <a:bodyPr wrap="square" rtlCol="0">
            <a:spAutoFit/>
          </a:bodyPr>
          <a:lstStyle/>
          <a:p>
            <a:r>
              <a:rPr lang="zh-CN" altLang="en-US" dirty="0"/>
              <a:t>成本统计</a:t>
            </a:r>
          </a:p>
        </p:txBody>
      </p:sp>
    </p:spTree>
    <p:extLst>
      <p:ext uri="{BB962C8B-B14F-4D97-AF65-F5344CB8AC3E}">
        <p14:creationId xmlns:p14="http://schemas.microsoft.com/office/powerpoint/2010/main" val="76476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pic>
        <p:nvPicPr>
          <p:cNvPr id="4" name="图片 3" descr="http://127.0.0.1:51004/local/RzpcR2l0UmVwb3NpdG9yeVxSRF9aSlVfMTgwMjI0X0ludkNvbnRlc3RccGljXOa3mOWuneernuWTgTEucG5n">
            <a:extLst>
              <a:ext uri="{FF2B5EF4-FFF2-40B4-BE49-F238E27FC236}">
                <a16:creationId xmlns:a16="http://schemas.microsoft.com/office/drawing/2014/main" id="{40CDA3F1-D4A2-462C-98C1-77B97CDC34B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167" y="1775873"/>
            <a:ext cx="6950855" cy="3621513"/>
          </a:xfrm>
          <a:prstGeom prst="rect">
            <a:avLst/>
          </a:prstGeom>
          <a:noFill/>
          <a:ln>
            <a:noFill/>
          </a:ln>
        </p:spPr>
      </p:pic>
      <p:pic>
        <p:nvPicPr>
          <p:cNvPr id="6" name="图片 5" descr="http://127.0.0.1:51004/local/RzpcR2l0UmVwb3NpdG9yeVxSRF9aSlVfMTgwMjI0X0ludkNvbnRlc3RccGljXOa3mOWuneernuWTgTIucG5n">
            <a:extLst>
              <a:ext uri="{FF2B5EF4-FFF2-40B4-BE49-F238E27FC236}">
                <a16:creationId xmlns:a16="http://schemas.microsoft.com/office/drawing/2014/main" id="{8992B4E6-4387-4D02-9AD4-D1357E5D226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622" y="1775875"/>
            <a:ext cx="6814602" cy="3621512"/>
          </a:xfrm>
          <a:prstGeom prst="rect">
            <a:avLst/>
          </a:prstGeom>
          <a:noFill/>
          <a:ln>
            <a:noFill/>
          </a:ln>
        </p:spPr>
      </p:pic>
      <p:pic>
        <p:nvPicPr>
          <p:cNvPr id="7" name="图片 6" descr="http://127.0.0.1:51004/local/RzpcR2l0UmVwb3NpdG9yeVxSRF9aSlVfMTgwMjI0X0ludkNvbnRlc3RccGljXOa3mOWuneernuWTgTMucG5n">
            <a:extLst>
              <a:ext uri="{FF2B5EF4-FFF2-40B4-BE49-F238E27FC236}">
                <a16:creationId xmlns:a16="http://schemas.microsoft.com/office/drawing/2014/main" id="{13464262-9E51-424C-BEC3-05FC1DA5166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628" y="1779242"/>
            <a:ext cx="6858665" cy="3612231"/>
          </a:xfrm>
          <a:prstGeom prst="rect">
            <a:avLst/>
          </a:prstGeom>
          <a:noFill/>
          <a:ln>
            <a:noFill/>
          </a:ln>
        </p:spPr>
      </p:pic>
      <p:sp>
        <p:nvSpPr>
          <p:cNvPr id="8" name="文本框 7">
            <a:extLst>
              <a:ext uri="{FF2B5EF4-FFF2-40B4-BE49-F238E27FC236}">
                <a16:creationId xmlns:a16="http://schemas.microsoft.com/office/drawing/2014/main" id="{AF3CB709-27BC-413B-9624-166EBA83A76C}"/>
              </a:ext>
            </a:extLst>
          </p:cNvPr>
          <p:cNvSpPr txBox="1"/>
          <p:nvPr/>
        </p:nvSpPr>
        <p:spPr>
          <a:xfrm>
            <a:off x="3851069" y="5766003"/>
            <a:ext cx="1118178" cy="369332"/>
          </a:xfrm>
          <a:prstGeom prst="rect">
            <a:avLst/>
          </a:prstGeom>
          <a:noFill/>
        </p:spPr>
        <p:txBody>
          <a:bodyPr wrap="square" rtlCol="0">
            <a:spAutoFit/>
          </a:bodyPr>
          <a:lstStyle/>
          <a:p>
            <a:r>
              <a:rPr lang="zh-CN" altLang="en-US" dirty="0"/>
              <a:t>淘宝竞品</a:t>
            </a:r>
          </a:p>
        </p:txBody>
      </p:sp>
    </p:spTree>
    <p:extLst>
      <p:ext uri="{BB962C8B-B14F-4D97-AF65-F5344CB8AC3E}">
        <p14:creationId xmlns:p14="http://schemas.microsoft.com/office/powerpoint/2010/main" val="410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A3E86-4500-4DF6-9FAD-839A4507AEE5}"/>
              </a:ext>
            </a:extLst>
          </p:cNvPr>
          <p:cNvSpPr>
            <a:spLocks noGrp="1"/>
          </p:cNvSpPr>
          <p:nvPr>
            <p:ph type="title"/>
          </p:nvPr>
        </p:nvSpPr>
        <p:spPr/>
        <p:txBody>
          <a:bodyPr/>
          <a:lstStyle/>
          <a:p>
            <a:r>
              <a:rPr lang="zh-CN" altLang="en-US" dirty="0"/>
              <a:t>感想</a:t>
            </a:r>
          </a:p>
        </p:txBody>
      </p:sp>
      <p:sp>
        <p:nvSpPr>
          <p:cNvPr id="3" name="内容占位符 2">
            <a:extLst>
              <a:ext uri="{FF2B5EF4-FFF2-40B4-BE49-F238E27FC236}">
                <a16:creationId xmlns:a16="http://schemas.microsoft.com/office/drawing/2014/main" id="{BB342751-8A81-47A8-BF44-43ED76438D67}"/>
              </a:ext>
            </a:extLst>
          </p:cNvPr>
          <p:cNvSpPr>
            <a:spLocks noGrp="1"/>
          </p:cNvSpPr>
          <p:nvPr>
            <p:ph idx="1"/>
          </p:nvPr>
        </p:nvSpPr>
        <p:spPr>
          <a:xfrm>
            <a:off x="628650" y="1690689"/>
            <a:ext cx="7886700" cy="2816575"/>
          </a:xfrm>
        </p:spPr>
        <p:txBody>
          <a:bodyPr>
            <a:normAutofit fontScale="92500" lnSpcReduction="10000"/>
          </a:bodyPr>
          <a:lstStyle/>
          <a:p>
            <a:r>
              <a:rPr lang="zh-CN" altLang="zh-CN" sz="2000" dirty="0"/>
              <a:t>在整个研发过程中，我遇到了许多的挫折：不会用烙铁，手一直抖；一开始认不清电阻和电容，闹出了很多的笑话，经过老师一遍一遍地教导，终于</a:t>
            </a:r>
            <a:r>
              <a:rPr lang="zh-CN" altLang="en-US" sz="2000" dirty="0"/>
              <a:t>解决了这些问题</a:t>
            </a:r>
            <a:r>
              <a:rPr lang="zh-CN" altLang="zh-CN" sz="2000" dirty="0"/>
              <a:t>。</a:t>
            </a:r>
          </a:p>
          <a:p>
            <a:r>
              <a:rPr lang="zh-CN" altLang="zh-CN" sz="2000" dirty="0"/>
              <a:t>我从这次设计</a:t>
            </a:r>
            <a:r>
              <a:rPr lang="zh-CN" altLang="en-US" sz="2000" dirty="0"/>
              <a:t>收货颇丰</a:t>
            </a:r>
            <a:r>
              <a:rPr lang="zh-CN" altLang="zh-CN" sz="2000" dirty="0"/>
              <a:t>：如何在生活中发现问题获得设计灵感，如何以现实需求为导向完善创意，如何借助更专业的力量来弥补自己现阶段能力不足的短板以达到完成设计的目的，这些经验将使我受益终生。 </a:t>
            </a:r>
          </a:p>
          <a:p>
            <a:r>
              <a:rPr lang="zh-CN" altLang="zh-CN" sz="2000" dirty="0"/>
              <a:t>我将在老师的指导下继续进行深入研究，进一步完善系统，增加拓展功能，使它更加智能、强大，并在时机成熟时，委托柜关企业投入模型的开发和产品的批量作，推广进入市场，造福社会。</a:t>
            </a:r>
            <a:endParaRPr lang="zh-CN" altLang="en-US" sz="2000" dirty="0"/>
          </a:p>
        </p:txBody>
      </p:sp>
      <p:sp>
        <p:nvSpPr>
          <p:cNvPr id="4" name="21 CuadroTexto">
            <a:extLst>
              <a:ext uri="{FF2B5EF4-FFF2-40B4-BE49-F238E27FC236}">
                <a16:creationId xmlns:a16="http://schemas.microsoft.com/office/drawing/2014/main" id="{50F66D06-4597-42EE-9269-1FABBA676524}"/>
              </a:ext>
            </a:extLst>
          </p:cNvPr>
          <p:cNvSpPr txBox="1">
            <a:spLocks noChangeArrowheads="1"/>
          </p:cNvSpPr>
          <p:nvPr/>
        </p:nvSpPr>
        <p:spPr bwMode="auto">
          <a:xfrm>
            <a:off x="708819" y="4619568"/>
            <a:ext cx="7726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zh-CN" altLang="en-US" sz="5400" b="1" dirty="0">
                <a:solidFill>
                  <a:srgbClr val="C00000"/>
                </a:solidFill>
                <a:latin typeface="微软雅黑" panose="020B0503020204020204" pitchFamily="34" charset="-122"/>
                <a:ea typeface="微软雅黑" panose="020B0503020204020204" pitchFamily="34" charset="-122"/>
              </a:rPr>
              <a:t>谢谢评委老师，欢迎指正</a:t>
            </a:r>
          </a:p>
        </p:txBody>
      </p:sp>
    </p:spTree>
    <p:extLst>
      <p:ext uri="{BB962C8B-B14F-4D97-AF65-F5344CB8AC3E}">
        <p14:creationId xmlns:p14="http://schemas.microsoft.com/office/powerpoint/2010/main" val="41232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5" name="内容占位符 4">
            <a:extLst>
              <a:ext uri="{FF2B5EF4-FFF2-40B4-BE49-F238E27FC236}">
                <a16:creationId xmlns:a16="http://schemas.microsoft.com/office/drawing/2014/main" id="{DFF36AA3-7150-42AC-B6BB-F7763CFE2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256296"/>
            <a:ext cx="6591300" cy="3710657"/>
          </a:xfrm>
        </p:spPr>
      </p:pic>
      <p:sp>
        <p:nvSpPr>
          <p:cNvPr id="6" name="文本框 5">
            <a:extLst>
              <a:ext uri="{FF2B5EF4-FFF2-40B4-BE49-F238E27FC236}">
                <a16:creationId xmlns:a16="http://schemas.microsoft.com/office/drawing/2014/main" id="{171144C9-8B56-46FD-B557-306CACA70A1D}"/>
              </a:ext>
            </a:extLst>
          </p:cNvPr>
          <p:cNvSpPr txBox="1"/>
          <p:nvPr/>
        </p:nvSpPr>
        <p:spPr>
          <a:xfrm>
            <a:off x="5398631" y="681037"/>
            <a:ext cx="2996856" cy="923330"/>
          </a:xfrm>
          <a:prstGeom prst="rect">
            <a:avLst/>
          </a:prstGeom>
          <a:noFill/>
        </p:spPr>
        <p:txBody>
          <a:bodyPr wrap="square" rtlCol="0">
            <a:spAutoFit/>
          </a:bodyPr>
          <a:lstStyle/>
          <a:p>
            <a:r>
              <a:rPr lang="en-US" altLang="zh-CN" b="1" dirty="0"/>
              <a:t>2017</a:t>
            </a:r>
            <a:r>
              <a:rPr lang="zh-CN" altLang="zh-CN" b="1" dirty="0"/>
              <a:t>年</a:t>
            </a:r>
            <a:r>
              <a:rPr lang="en-US" altLang="zh-CN" b="1" dirty="0"/>
              <a:t>12</a:t>
            </a:r>
            <a:r>
              <a:rPr lang="zh-CN" altLang="zh-CN" b="1" dirty="0"/>
              <a:t>月</a:t>
            </a:r>
            <a:r>
              <a:rPr lang="en-US" altLang="zh-CN" b="1" dirty="0"/>
              <a:t>29</a:t>
            </a:r>
            <a:r>
              <a:rPr lang="zh-CN" altLang="zh-CN" b="1" dirty="0"/>
              <a:t>日</a:t>
            </a:r>
            <a:r>
              <a:rPr lang="zh-CN" altLang="en-US" dirty="0"/>
              <a:t>，</a:t>
            </a:r>
            <a:endParaRPr lang="en-US" altLang="zh-CN" dirty="0"/>
          </a:p>
          <a:p>
            <a:r>
              <a:rPr lang="zh-CN" altLang="zh-CN" dirty="0"/>
              <a:t>保定重度污染，</a:t>
            </a:r>
            <a:r>
              <a:rPr lang="en-US" altLang="zh-CN" b="1" dirty="0">
                <a:solidFill>
                  <a:srgbClr val="FF0000"/>
                </a:solidFill>
              </a:rPr>
              <a:t>AQI254</a:t>
            </a:r>
            <a:r>
              <a:rPr lang="en-US" altLang="zh-CN" dirty="0"/>
              <a:t>;</a:t>
            </a:r>
          </a:p>
          <a:p>
            <a:r>
              <a:rPr lang="zh-CN" altLang="zh-CN" dirty="0"/>
              <a:t>信阳重度污染，</a:t>
            </a:r>
            <a:r>
              <a:rPr lang="en-US" altLang="zh-CN" b="1" dirty="0">
                <a:solidFill>
                  <a:srgbClr val="FF0000"/>
                </a:solidFill>
              </a:rPr>
              <a:t>AOI282</a:t>
            </a:r>
            <a:r>
              <a:rPr lang="en-US" altLang="zh-CN" dirty="0"/>
              <a:t>;</a:t>
            </a:r>
          </a:p>
        </p:txBody>
      </p:sp>
    </p:spTree>
    <p:extLst>
      <p:ext uri="{BB962C8B-B14F-4D97-AF65-F5344CB8AC3E}">
        <p14:creationId xmlns:p14="http://schemas.microsoft.com/office/powerpoint/2010/main" val="84794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7" name="内容占位符 6" descr="http://127.0.0.1:51004/local/RzpcR2l0UmVwb3NpdG9yeVxSRF9aSlVfMTgwMjI0X0ludkNvbnRlc3RccGljXFBNMi415Y2x5a6zLnBuZw==">
            <a:extLst>
              <a:ext uri="{FF2B5EF4-FFF2-40B4-BE49-F238E27FC236}">
                <a16:creationId xmlns:a16="http://schemas.microsoft.com/office/drawing/2014/main" id="{4E97BB76-8D0E-4979-9737-39C30A4A0F2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1383" y="1419384"/>
            <a:ext cx="4089059" cy="1562021"/>
          </a:xfrm>
          <a:prstGeom prst="rect">
            <a:avLst/>
          </a:prstGeom>
          <a:noFill/>
          <a:ln>
            <a:noFill/>
          </a:ln>
        </p:spPr>
      </p:pic>
      <p:pic>
        <p:nvPicPr>
          <p:cNvPr id="6" name="图片 5" descr="http://127.0.0.1:51004/local/RzpcR2l0UmVwb3NpdG9yeVxSRF9aSlVfMTgwMjI0X0ludkNvbnRlc3RccGljXOavj-W5tOaciTE3MOS4h-S-izXlsoHku6XkuIvlhL_nq6XmrbvkuqHkuI7njq_looPmsaHmn5PmnInlhbMuanBn">
            <a:extLst>
              <a:ext uri="{FF2B5EF4-FFF2-40B4-BE49-F238E27FC236}">
                <a16:creationId xmlns:a16="http://schemas.microsoft.com/office/drawing/2014/main" id="{BFCB9C3B-CBE0-41DB-AE2D-193FDDE0DE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600" y="1419384"/>
            <a:ext cx="3834459" cy="5163820"/>
          </a:xfrm>
          <a:prstGeom prst="rect">
            <a:avLst/>
          </a:prstGeom>
          <a:noFill/>
          <a:ln>
            <a:noFill/>
          </a:ln>
        </p:spPr>
      </p:pic>
      <p:pic>
        <p:nvPicPr>
          <p:cNvPr id="8" name="图片 7" descr="http://127.0.0.1:51004/local/RzpcR2l0UmVwb3NpdG9yeVxSRF9aSlVfMTgwMjI0X0ludkNvbnRlc3RccGljXFZPQ-WNseWusy5qcGc=">
            <a:extLst>
              <a:ext uri="{FF2B5EF4-FFF2-40B4-BE49-F238E27FC236}">
                <a16:creationId xmlns:a16="http://schemas.microsoft.com/office/drawing/2014/main" id="{885C7D63-BF4C-4733-915E-59083B9963C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49149"/>
            <a:ext cx="4146550" cy="3234055"/>
          </a:xfrm>
          <a:prstGeom prst="rect">
            <a:avLst/>
          </a:prstGeom>
          <a:noFill/>
          <a:ln>
            <a:noFill/>
          </a:ln>
        </p:spPr>
      </p:pic>
      <p:sp>
        <p:nvSpPr>
          <p:cNvPr id="9" name="文本框 8">
            <a:extLst>
              <a:ext uri="{FF2B5EF4-FFF2-40B4-BE49-F238E27FC236}">
                <a16:creationId xmlns:a16="http://schemas.microsoft.com/office/drawing/2014/main" id="{6DC13880-9B1D-4AF5-A1E4-953211B9FCC5}"/>
              </a:ext>
            </a:extLst>
          </p:cNvPr>
          <p:cNvSpPr txBox="1"/>
          <p:nvPr/>
        </p:nvSpPr>
        <p:spPr>
          <a:xfrm>
            <a:off x="5377850" y="566242"/>
            <a:ext cx="3445824" cy="646331"/>
          </a:xfrm>
          <a:prstGeom prst="rect">
            <a:avLst/>
          </a:prstGeom>
          <a:noFill/>
        </p:spPr>
        <p:txBody>
          <a:bodyPr wrap="square" rtlCol="0">
            <a:spAutoFit/>
          </a:bodyPr>
          <a:lstStyle/>
          <a:p>
            <a:r>
              <a:rPr lang="zh-CN" altLang="zh-CN" dirty="0"/>
              <a:t>原来每年有</a:t>
            </a:r>
            <a:r>
              <a:rPr lang="en-US" altLang="zh-CN" b="1" dirty="0">
                <a:solidFill>
                  <a:srgbClr val="FF0000"/>
                </a:solidFill>
              </a:rPr>
              <a:t>170</a:t>
            </a:r>
            <a:r>
              <a:rPr lang="zh-CN" altLang="zh-CN" dirty="0"/>
              <a:t>万例</a:t>
            </a:r>
            <a:r>
              <a:rPr lang="en-US" altLang="zh-CN" b="1" dirty="0">
                <a:solidFill>
                  <a:srgbClr val="FF0000"/>
                </a:solidFill>
              </a:rPr>
              <a:t>5</a:t>
            </a:r>
            <a:r>
              <a:rPr lang="zh-CN" altLang="zh-CN" dirty="0"/>
              <a:t>岁以下儿童死亡与环境污染有关</a:t>
            </a:r>
            <a:r>
              <a:rPr lang="zh-CN" altLang="en-US" dirty="0"/>
              <a:t>。</a:t>
            </a:r>
          </a:p>
        </p:txBody>
      </p:sp>
    </p:spTree>
    <p:extLst>
      <p:ext uri="{BB962C8B-B14F-4D97-AF65-F5344CB8AC3E}">
        <p14:creationId xmlns:p14="http://schemas.microsoft.com/office/powerpoint/2010/main" val="108797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研究路线</a:t>
            </a:r>
          </a:p>
        </p:txBody>
      </p:sp>
      <p:pic>
        <p:nvPicPr>
          <p:cNvPr id="6" name="内容占位符 13">
            <a:extLst>
              <a:ext uri="{FF2B5EF4-FFF2-40B4-BE49-F238E27FC236}">
                <a16:creationId xmlns:a16="http://schemas.microsoft.com/office/drawing/2014/main" id="{7175D5CB-D4C8-467C-91F8-76F5331D4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1" y="1351370"/>
            <a:ext cx="6843446" cy="4832350"/>
          </a:xfrm>
          <a:prstGeom prst="rect">
            <a:avLst/>
          </a:prstGeom>
        </p:spPr>
      </p:pic>
      <p:sp>
        <p:nvSpPr>
          <p:cNvPr id="8" name="矩形 7">
            <a:extLst>
              <a:ext uri="{FF2B5EF4-FFF2-40B4-BE49-F238E27FC236}">
                <a16:creationId xmlns:a16="http://schemas.microsoft.com/office/drawing/2014/main" id="{C67BD8AE-C4C8-40AF-AF38-30B4F0E82A5C}"/>
              </a:ext>
            </a:extLst>
          </p:cNvPr>
          <p:cNvSpPr/>
          <p:nvPr/>
        </p:nvSpPr>
        <p:spPr>
          <a:xfrm>
            <a:off x="5937813" y="608456"/>
            <a:ext cx="1296365" cy="54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此处应有调研图片</a:t>
            </a:r>
          </a:p>
        </p:txBody>
      </p:sp>
    </p:spTree>
    <p:extLst>
      <p:ext uri="{BB962C8B-B14F-4D97-AF65-F5344CB8AC3E}">
        <p14:creationId xmlns:p14="http://schemas.microsoft.com/office/powerpoint/2010/main" val="378517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5" name="图片 4">
            <a:extLst>
              <a:ext uri="{FF2B5EF4-FFF2-40B4-BE49-F238E27FC236}">
                <a16:creationId xmlns:a16="http://schemas.microsoft.com/office/drawing/2014/main" id="{0DE9F2AA-87E0-4600-97A1-67D53E7D4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747" y="1764510"/>
            <a:ext cx="5084505" cy="4323558"/>
          </a:xfrm>
          <a:prstGeom prst="rect">
            <a:avLst/>
          </a:prstGeom>
        </p:spPr>
      </p:pic>
      <p:sp>
        <p:nvSpPr>
          <p:cNvPr id="16" name="思想气泡: 云 15">
            <a:extLst>
              <a:ext uri="{FF2B5EF4-FFF2-40B4-BE49-F238E27FC236}">
                <a16:creationId xmlns:a16="http://schemas.microsoft.com/office/drawing/2014/main" id="{D7B59706-5BCE-40BC-B433-3967217A1ED6}"/>
              </a:ext>
            </a:extLst>
          </p:cNvPr>
          <p:cNvSpPr/>
          <p:nvPr/>
        </p:nvSpPr>
        <p:spPr>
          <a:xfrm>
            <a:off x="6060873" y="5117189"/>
            <a:ext cx="1877352" cy="1116701"/>
          </a:xfrm>
          <a:prstGeom prst="cloudCallout">
            <a:avLst>
              <a:gd name="adj1" fmla="val -75143"/>
              <a:gd name="adj2" fmla="val -4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超长续航</a:t>
            </a:r>
          </a:p>
        </p:txBody>
      </p:sp>
      <p:sp>
        <p:nvSpPr>
          <p:cNvPr id="17" name="思想气泡: 云 16">
            <a:extLst>
              <a:ext uri="{FF2B5EF4-FFF2-40B4-BE49-F238E27FC236}">
                <a16:creationId xmlns:a16="http://schemas.microsoft.com/office/drawing/2014/main" id="{4970EE35-5D96-4371-BF33-A91EFCAFD6F2}"/>
              </a:ext>
            </a:extLst>
          </p:cNvPr>
          <p:cNvSpPr/>
          <p:nvPr/>
        </p:nvSpPr>
        <p:spPr>
          <a:xfrm>
            <a:off x="6657048" y="1961166"/>
            <a:ext cx="1877352" cy="1116701"/>
          </a:xfrm>
          <a:prstGeom prst="cloudCallout">
            <a:avLst>
              <a:gd name="adj1" fmla="val -53161"/>
              <a:gd name="adj2" fmla="val 83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成本低廉</a:t>
            </a:r>
          </a:p>
        </p:txBody>
      </p:sp>
      <p:sp>
        <p:nvSpPr>
          <p:cNvPr id="18" name="思想气泡: 云 17">
            <a:extLst>
              <a:ext uri="{FF2B5EF4-FFF2-40B4-BE49-F238E27FC236}">
                <a16:creationId xmlns:a16="http://schemas.microsoft.com/office/drawing/2014/main" id="{C55209E7-B433-407B-9124-06384BD130AF}"/>
              </a:ext>
            </a:extLst>
          </p:cNvPr>
          <p:cNvSpPr/>
          <p:nvPr/>
        </p:nvSpPr>
        <p:spPr>
          <a:xfrm>
            <a:off x="559940" y="4986934"/>
            <a:ext cx="1877352" cy="1116701"/>
          </a:xfrm>
          <a:prstGeom prst="cloudCallout">
            <a:avLst>
              <a:gd name="adj1" fmla="val 64296"/>
              <a:gd name="adj2" fmla="val -113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传感器种类丰富</a:t>
            </a:r>
          </a:p>
        </p:txBody>
      </p:sp>
      <p:sp>
        <p:nvSpPr>
          <p:cNvPr id="19" name="思想气泡: 云 18">
            <a:extLst>
              <a:ext uri="{FF2B5EF4-FFF2-40B4-BE49-F238E27FC236}">
                <a16:creationId xmlns:a16="http://schemas.microsoft.com/office/drawing/2014/main" id="{6112DEA1-B96B-433D-8531-268568A6BFC3}"/>
              </a:ext>
            </a:extLst>
          </p:cNvPr>
          <p:cNvSpPr/>
          <p:nvPr/>
        </p:nvSpPr>
        <p:spPr>
          <a:xfrm>
            <a:off x="1091071" y="1474930"/>
            <a:ext cx="1877352" cy="1116701"/>
          </a:xfrm>
          <a:prstGeom prst="cloudCallout">
            <a:avLst>
              <a:gd name="adj1" fmla="val 85633"/>
              <a:gd name="adj2" fmla="val 46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手机</a:t>
            </a:r>
            <a:r>
              <a:rPr lang="en-US" altLang="zh-CN" dirty="0"/>
              <a:t>APP</a:t>
            </a:r>
            <a:endParaRPr lang="zh-CN" altLang="en-US" dirty="0"/>
          </a:p>
        </p:txBody>
      </p:sp>
    </p:spTree>
    <p:extLst>
      <p:ext uri="{BB962C8B-B14F-4D97-AF65-F5344CB8AC3E}">
        <p14:creationId xmlns:p14="http://schemas.microsoft.com/office/powerpoint/2010/main" val="29727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6" name="图片 5">
            <a:extLst>
              <a:ext uri="{FF2B5EF4-FFF2-40B4-BE49-F238E27FC236}">
                <a16:creationId xmlns:a16="http://schemas.microsoft.com/office/drawing/2014/main" id="{9BA82834-511E-4ECA-BC95-259BE9984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616" y="1750414"/>
            <a:ext cx="4974767" cy="4323377"/>
          </a:xfrm>
          <a:prstGeom prst="rect">
            <a:avLst/>
          </a:prstGeom>
        </p:spPr>
      </p:pic>
    </p:spTree>
    <p:extLst>
      <p:ext uri="{BB962C8B-B14F-4D97-AF65-F5344CB8AC3E}">
        <p14:creationId xmlns:p14="http://schemas.microsoft.com/office/powerpoint/2010/main" val="284906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10" name="内容占位符 9" descr="http://127.0.0.1:51004/local/RzpcR2l0UmVwb3NpdG9yeVxSRF9aSlVfMTgwMjI0X0ludkNvbnRlc3RccGljXOS-v-aQuuW8j-eOr-Wig-ebkea1i-ezu-e7n-i_nuaOpeaJi-acui5qcGc=">
            <a:extLst>
              <a:ext uri="{FF2B5EF4-FFF2-40B4-BE49-F238E27FC236}">
                <a16:creationId xmlns:a16="http://schemas.microsoft.com/office/drawing/2014/main" id="{B2AC4B1A-7003-4F5E-89EF-97F410D27D7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559" y="2338085"/>
            <a:ext cx="7566882" cy="3102015"/>
          </a:xfrm>
          <a:prstGeom prst="rect">
            <a:avLst/>
          </a:prstGeom>
          <a:noFill/>
          <a:ln>
            <a:noFill/>
          </a:ln>
        </p:spPr>
      </p:pic>
    </p:spTree>
    <p:extLst>
      <p:ext uri="{BB962C8B-B14F-4D97-AF65-F5344CB8AC3E}">
        <p14:creationId xmlns:p14="http://schemas.microsoft.com/office/powerpoint/2010/main" val="46673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8" name="内容占位符 7" descr="http://127.0.0.1:51004/local/RzpcR2l0UmVwb3NpdG9yeVxSRF9aSlVfMTgwMjI0X0ludkNvbnRlc3RccGljXOezu-e7n-ahhuWbvi5qcGc=">
            <a:extLst>
              <a:ext uri="{FF2B5EF4-FFF2-40B4-BE49-F238E27FC236}">
                <a16:creationId xmlns:a16="http://schemas.microsoft.com/office/drawing/2014/main" id="{306A50D9-4998-49D9-A964-6890DD0B442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4714" y="1690689"/>
            <a:ext cx="5014572" cy="4062714"/>
          </a:xfrm>
          <a:prstGeom prst="rect">
            <a:avLst/>
          </a:prstGeom>
          <a:noFill/>
          <a:ln>
            <a:noFill/>
          </a:ln>
        </p:spPr>
      </p:pic>
      <p:sp>
        <p:nvSpPr>
          <p:cNvPr id="9" name="文本框 8">
            <a:extLst>
              <a:ext uri="{FF2B5EF4-FFF2-40B4-BE49-F238E27FC236}">
                <a16:creationId xmlns:a16="http://schemas.microsoft.com/office/drawing/2014/main" id="{7138BDE8-B14C-4B95-AE29-67D0066DC742}"/>
              </a:ext>
            </a:extLst>
          </p:cNvPr>
          <p:cNvSpPr txBox="1"/>
          <p:nvPr/>
        </p:nvSpPr>
        <p:spPr>
          <a:xfrm>
            <a:off x="3999911" y="5985439"/>
            <a:ext cx="1144178" cy="369332"/>
          </a:xfrm>
          <a:prstGeom prst="rect">
            <a:avLst/>
          </a:prstGeom>
          <a:noFill/>
        </p:spPr>
        <p:txBody>
          <a:bodyPr wrap="square" rtlCol="0">
            <a:spAutoFit/>
          </a:bodyPr>
          <a:lstStyle/>
          <a:p>
            <a:r>
              <a:rPr lang="zh-CN" altLang="en-US" dirty="0"/>
              <a:t>硬件系统</a:t>
            </a:r>
          </a:p>
        </p:txBody>
      </p:sp>
    </p:spTree>
    <p:extLst>
      <p:ext uri="{BB962C8B-B14F-4D97-AF65-F5344CB8AC3E}">
        <p14:creationId xmlns:p14="http://schemas.microsoft.com/office/powerpoint/2010/main" val="1294225477"/>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944</TotalTime>
  <Words>337</Words>
  <Application>Microsoft Office PowerPoint</Application>
  <PresentationFormat>全屏显示(4:3)</PresentationFormat>
  <Paragraphs>64</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微软雅黑</vt:lpstr>
      <vt:lpstr>幼圆</vt:lpstr>
      <vt:lpstr>Arial</vt:lpstr>
      <vt:lpstr>Century Gothic</vt:lpstr>
      <vt:lpstr>Wingdings 3</vt:lpstr>
      <vt:lpstr>丝状</vt:lpstr>
      <vt:lpstr>便携式环境检测系统</vt:lpstr>
      <vt:lpstr>目录</vt:lpstr>
      <vt:lpstr>项目背景</vt:lpstr>
      <vt:lpstr>项目背景</vt:lpstr>
      <vt:lpstr>研究路线</vt:lpstr>
      <vt:lpstr>需求分析</vt:lpstr>
      <vt:lpstr>需求分析</vt:lpstr>
      <vt:lpstr>系统设计与实现</vt:lpstr>
      <vt:lpstr>系统设计与实现</vt:lpstr>
      <vt:lpstr>系统设计与实现</vt:lpstr>
      <vt:lpstr>系统设计与实现</vt:lpstr>
      <vt:lpstr>系统设计与实现</vt:lpstr>
      <vt:lpstr>系统设计与实现</vt:lpstr>
      <vt:lpstr>系统设计与实现</vt:lpstr>
      <vt:lpstr>系统设计与实现</vt:lpstr>
      <vt:lpstr>陈果展示</vt:lpstr>
      <vt:lpstr>陈果展示</vt:lpstr>
      <vt:lpstr>陈果展示</vt:lpstr>
      <vt:lpstr>陈果展示</vt:lpstr>
      <vt:lpstr>陈果展示</vt:lpstr>
      <vt:lpstr>陈果展示</vt:lpstr>
      <vt:lpstr>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便携式环境检测仪</dc:title>
  <dc:creator>家骏 缪</dc:creator>
  <cp:lastModifiedBy>家骏 缪</cp:lastModifiedBy>
  <cp:revision>32</cp:revision>
  <dcterms:created xsi:type="dcterms:W3CDTF">2018-07-20T13:53:52Z</dcterms:created>
  <dcterms:modified xsi:type="dcterms:W3CDTF">2018-09-05T02:16:01Z</dcterms:modified>
</cp:coreProperties>
</file>